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3" r:id="rId4"/>
    <p:sldId id="262" r:id="rId5"/>
    <p:sldId id="267" r:id="rId6"/>
    <p:sldId id="286" r:id="rId7"/>
    <p:sldId id="269" r:id="rId8"/>
    <p:sldId id="280" r:id="rId9"/>
    <p:sldId id="271" r:id="rId10"/>
    <p:sldId id="265" r:id="rId11"/>
    <p:sldId id="284" r:id="rId12"/>
    <p:sldId id="276" r:id="rId13"/>
    <p:sldId id="274" r:id="rId14"/>
    <p:sldId id="287" r:id="rId15"/>
    <p:sldId id="285" r:id="rId16"/>
  </p:sldIdLst>
  <p:sldSz cx="12188825" cy="6858000"/>
  <p:notesSz cx="6858000" cy="9144000"/>
  <p:defaultTextStyle>
    <a:defPPr>
      <a:defRPr lang="zh-CN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691" y="-86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6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4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24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3" r:id="rId5"/>
    <p:sldLayoutId id="2147483652" r:id="rId6"/>
    <p:sldLayoutId id="2147483651" r:id="rId7"/>
  </p:sldLayoutIdLst>
  <p:txStyles>
    <p:titleStyle>
      <a:lvl1pPr algn="ctr" defTabSz="609468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1" indent="-457101" algn="l" defTabSz="609468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385" indent="-380917" algn="l" defTabSz="609468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669" indent="-304735" algn="l" defTabSz="60946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139" indent="-304735" algn="l" defTabSz="609468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605" indent="-304735" algn="l" defTabSz="609468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7713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540330" y="1709361"/>
            <a:ext cx="6211024" cy="10895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实习报告</a:t>
            </a:r>
            <a:endParaRPr lang="en-US" altLang="zh-CN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59644" y="4812019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59644" y="5373860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08139" y="4827352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闫林山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65289" y="5389193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HK" altLang="en-US" sz="1900" b="1" spc="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原民民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59644" y="3153342"/>
            <a:ext cx="6114853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</a:rPr>
              <a:t>毕业生顶岗实习报告</a:t>
            </a:r>
            <a:endParaRPr lang="zh-HK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670967" y="1002118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8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1457" y="1560510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1457" y="2844549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01457" y="4473834"/>
            <a:ext cx="1117600" cy="132343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HK" altLang="en-US" sz="8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36369" y="1976007"/>
            <a:ext cx="7352251" cy="45243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工作态度十分重要，因此，在工作中务必做到认真而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细致。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64064" y="2979971"/>
            <a:ext cx="7389871" cy="117262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工作要有坚强的毅力我有这样的体会：把一件简单的事做好就是不简单，把每一件平凡的事做好就是不平凡。要有效率而且又不出错地做好每一件事，真的并非容易的事</a:t>
            </a: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57529" y="4790306"/>
            <a:ext cx="7331092" cy="81252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虚心请教是做好工作的前提实习是走上社会的第一步，实习能够积累工作经验，而虚心请教是积累工作经验最直接的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途径。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cxnSp>
        <p:nvCxnSpPr>
          <p:cNvPr id="1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652268" y="215659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65998" y="181511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34" y="195650"/>
            <a:ext cx="1292464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3824222" y="1546664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417523" y="3212602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618698" y="4997284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cxnSp>
        <p:nvCxnSpPr>
          <p:cNvPr id="16" name="直接连接符 34"/>
          <p:cNvCxnSpPr/>
          <p:nvPr/>
        </p:nvCxnSpPr>
        <p:spPr>
          <a:xfrm flipV="1">
            <a:off x="2732951" y="2161506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7"/>
          <p:cNvCxnSpPr/>
          <p:nvPr/>
        </p:nvCxnSpPr>
        <p:spPr>
          <a:xfrm>
            <a:off x="2839871" y="3711009"/>
            <a:ext cx="14605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8"/>
          <p:cNvCxnSpPr/>
          <p:nvPr/>
        </p:nvCxnSpPr>
        <p:spPr>
          <a:xfrm>
            <a:off x="2726819" y="4895533"/>
            <a:ext cx="812800" cy="4826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183050" y="907599"/>
            <a:ext cx="2827516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学会遵从上级及公司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制度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36326" y="3212602"/>
            <a:ext cx="2365503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</a:rPr>
              <a:t>在工厂上班的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优缺点</a:t>
            </a:r>
            <a:endParaRPr lang="zh-HK" altLang="en-US" sz="18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299968" y="1431468"/>
            <a:ext cx="4439168" cy="153272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、服从班、组长的安排。</a:t>
            </a:r>
          </a:p>
          <a:p>
            <a:pPr algn="just">
              <a:lnSpc>
                <a:spcPct val="130000"/>
              </a:lnSpc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、严格按照作业指导书操作。</a:t>
            </a:r>
          </a:p>
          <a:p>
            <a:pPr algn="just">
              <a:lnSpc>
                <a:spcPct val="130000"/>
              </a:lnSpc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、严格遵守工厂各项规章制度。</a:t>
            </a:r>
          </a:p>
          <a:p>
            <a:pPr algn="just">
              <a:lnSpc>
                <a:spcPct val="130000"/>
              </a:lnSpc>
            </a:pPr>
            <a:r>
              <a:rPr lang="en-US" altLang="zh-CN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、熟悉公司流程及生产流程。</a:t>
            </a:r>
          </a:p>
        </p:txBody>
      </p:sp>
      <p:sp>
        <p:nvSpPr>
          <p:cNvPr id="25" name="矩形 24"/>
          <p:cNvSpPr/>
          <p:nvPr/>
        </p:nvSpPr>
        <p:spPr>
          <a:xfrm>
            <a:off x="5436741" y="3729061"/>
            <a:ext cx="5218817" cy="73250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、培养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</a:rPr>
              <a:t>了个人的办事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潜力</a:t>
            </a:r>
            <a:endParaRPr lang="en-US" altLang="zh-CN" sz="1600" dirty="0" smtClean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、能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</a:rPr>
              <a:t>有效的发挥自我的长处，同时弥补自我的不足。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-270125" y="2182165"/>
            <a:ext cx="3057688" cy="3057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936" y="2912112"/>
            <a:ext cx="2425566" cy="15977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学习到的工作经验</a:t>
            </a:r>
            <a:endParaRPr lang="zh-CN" altLang="en-US" dirty="0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652268" y="215659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65998" y="181511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34" y="195650"/>
            <a:ext cx="1292464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26695" y="199101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04445" y="185990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2024" y="3158890"/>
            <a:ext cx="5009662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52268" y="215659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09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2385753" y="2724065"/>
            <a:ext cx="2044873" cy="204487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12"/>
          <p:cNvGrpSpPr>
            <a:grpSpLocks noChangeAspect="1"/>
          </p:cNvGrpSpPr>
          <p:nvPr/>
        </p:nvGrpSpPr>
        <p:grpSpPr bwMode="auto">
          <a:xfrm>
            <a:off x="2855968" y="3105834"/>
            <a:ext cx="1361803" cy="1281345"/>
            <a:chOff x="3333" y="1044"/>
            <a:chExt cx="3267" cy="2854"/>
          </a:xfrm>
          <a:solidFill>
            <a:schemeClr val="bg1"/>
          </a:solidFill>
        </p:grpSpPr>
        <p:sp>
          <p:nvSpPr>
            <p:cNvPr id="69" name="Freeform 14"/>
            <p:cNvSpPr>
              <a:spLocks/>
            </p:cNvSpPr>
            <p:nvPr/>
          </p:nvSpPr>
          <p:spPr bwMode="auto">
            <a:xfrm>
              <a:off x="3333" y="1044"/>
              <a:ext cx="2451" cy="2854"/>
            </a:xfrm>
            <a:custGeom>
              <a:avLst/>
              <a:gdLst>
                <a:gd name="T0" fmla="*/ 908 w 1036"/>
                <a:gd name="T1" fmla="*/ 372 h 1206"/>
                <a:gd name="T2" fmla="*/ 908 w 1036"/>
                <a:gd name="T3" fmla="*/ 296 h 1206"/>
                <a:gd name="T4" fmla="*/ 908 w 1036"/>
                <a:gd name="T5" fmla="*/ 152 h 1206"/>
                <a:gd name="T6" fmla="*/ 883 w 1036"/>
                <a:gd name="T7" fmla="*/ 128 h 1206"/>
                <a:gd name="T8" fmla="*/ 405 w 1036"/>
                <a:gd name="T9" fmla="*/ 128 h 1206"/>
                <a:gd name="T10" fmla="*/ 387 w 1036"/>
                <a:gd name="T11" fmla="*/ 128 h 1206"/>
                <a:gd name="T12" fmla="*/ 387 w 1036"/>
                <a:gd name="T13" fmla="*/ 150 h 1206"/>
                <a:gd name="T14" fmla="*/ 387 w 1036"/>
                <a:gd name="T15" fmla="*/ 296 h 1206"/>
                <a:gd name="T16" fmla="*/ 295 w 1036"/>
                <a:gd name="T17" fmla="*/ 386 h 1206"/>
                <a:gd name="T18" fmla="*/ 145 w 1036"/>
                <a:gd name="T19" fmla="*/ 386 h 1206"/>
                <a:gd name="T20" fmla="*/ 128 w 1036"/>
                <a:gd name="T21" fmla="*/ 386 h 1206"/>
                <a:gd name="T22" fmla="*/ 128 w 1036"/>
                <a:gd name="T23" fmla="*/ 404 h 1206"/>
                <a:gd name="T24" fmla="*/ 128 w 1036"/>
                <a:gd name="T25" fmla="*/ 1052 h 1206"/>
                <a:gd name="T26" fmla="*/ 153 w 1036"/>
                <a:gd name="T27" fmla="*/ 1078 h 1206"/>
                <a:gd name="T28" fmla="*/ 882 w 1036"/>
                <a:gd name="T29" fmla="*/ 1078 h 1206"/>
                <a:gd name="T30" fmla="*/ 908 w 1036"/>
                <a:gd name="T31" fmla="*/ 1052 h 1206"/>
                <a:gd name="T32" fmla="*/ 908 w 1036"/>
                <a:gd name="T33" fmla="*/ 869 h 1206"/>
                <a:gd name="T34" fmla="*/ 914 w 1036"/>
                <a:gd name="T35" fmla="*/ 851 h 1206"/>
                <a:gd name="T36" fmla="*/ 1028 w 1036"/>
                <a:gd name="T37" fmla="*/ 729 h 1206"/>
                <a:gd name="T38" fmla="*/ 1035 w 1036"/>
                <a:gd name="T39" fmla="*/ 724 h 1206"/>
                <a:gd name="T40" fmla="*/ 1036 w 1036"/>
                <a:gd name="T41" fmla="*/ 738 h 1206"/>
                <a:gd name="T42" fmla="*/ 1036 w 1036"/>
                <a:gd name="T43" fmla="*/ 1069 h 1206"/>
                <a:gd name="T44" fmla="*/ 899 w 1036"/>
                <a:gd name="T45" fmla="*/ 1206 h 1206"/>
                <a:gd name="T46" fmla="*/ 133 w 1036"/>
                <a:gd name="T47" fmla="*/ 1206 h 1206"/>
                <a:gd name="T48" fmla="*/ 0 w 1036"/>
                <a:gd name="T49" fmla="*/ 1073 h 1206"/>
                <a:gd name="T50" fmla="*/ 0 w 1036"/>
                <a:gd name="T51" fmla="*/ 316 h 1206"/>
                <a:gd name="T52" fmla="*/ 19 w 1036"/>
                <a:gd name="T53" fmla="*/ 267 h 1206"/>
                <a:gd name="T54" fmla="*/ 265 w 1036"/>
                <a:gd name="T55" fmla="*/ 27 h 1206"/>
                <a:gd name="T56" fmla="*/ 331 w 1036"/>
                <a:gd name="T57" fmla="*/ 0 h 1206"/>
                <a:gd name="T58" fmla="*/ 902 w 1036"/>
                <a:gd name="T59" fmla="*/ 0 h 1206"/>
                <a:gd name="T60" fmla="*/ 1036 w 1036"/>
                <a:gd name="T61" fmla="*/ 129 h 1206"/>
                <a:gd name="T62" fmla="*/ 1035 w 1036"/>
                <a:gd name="T63" fmla="*/ 206 h 1206"/>
                <a:gd name="T64" fmla="*/ 1028 w 1036"/>
                <a:gd name="T65" fmla="*/ 224 h 1206"/>
                <a:gd name="T66" fmla="*/ 942 w 1036"/>
                <a:gd name="T67" fmla="*/ 328 h 1206"/>
                <a:gd name="T68" fmla="*/ 921 w 1036"/>
                <a:gd name="T69" fmla="*/ 358 h 1206"/>
                <a:gd name="T70" fmla="*/ 908 w 1036"/>
                <a:gd name="T71" fmla="*/ 372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6" h="1206">
                  <a:moveTo>
                    <a:pt x="908" y="372"/>
                  </a:moveTo>
                  <a:cubicBezTo>
                    <a:pt x="908" y="344"/>
                    <a:pt x="908" y="320"/>
                    <a:pt x="908" y="296"/>
                  </a:cubicBezTo>
                  <a:cubicBezTo>
                    <a:pt x="908" y="248"/>
                    <a:pt x="908" y="200"/>
                    <a:pt x="908" y="152"/>
                  </a:cubicBezTo>
                  <a:cubicBezTo>
                    <a:pt x="908" y="131"/>
                    <a:pt x="905" y="128"/>
                    <a:pt x="883" y="128"/>
                  </a:cubicBezTo>
                  <a:cubicBezTo>
                    <a:pt x="724" y="128"/>
                    <a:pt x="565" y="128"/>
                    <a:pt x="405" y="128"/>
                  </a:cubicBezTo>
                  <a:cubicBezTo>
                    <a:pt x="400" y="128"/>
                    <a:pt x="394" y="128"/>
                    <a:pt x="387" y="128"/>
                  </a:cubicBezTo>
                  <a:cubicBezTo>
                    <a:pt x="387" y="137"/>
                    <a:pt x="387" y="144"/>
                    <a:pt x="387" y="150"/>
                  </a:cubicBezTo>
                  <a:cubicBezTo>
                    <a:pt x="387" y="199"/>
                    <a:pt x="387" y="247"/>
                    <a:pt x="387" y="296"/>
                  </a:cubicBezTo>
                  <a:cubicBezTo>
                    <a:pt x="386" y="352"/>
                    <a:pt x="351" y="386"/>
                    <a:pt x="295" y="386"/>
                  </a:cubicBezTo>
                  <a:cubicBezTo>
                    <a:pt x="245" y="386"/>
                    <a:pt x="195" y="386"/>
                    <a:pt x="145" y="386"/>
                  </a:cubicBezTo>
                  <a:cubicBezTo>
                    <a:pt x="140" y="386"/>
                    <a:pt x="135" y="386"/>
                    <a:pt x="128" y="386"/>
                  </a:cubicBezTo>
                  <a:cubicBezTo>
                    <a:pt x="128" y="394"/>
                    <a:pt x="128" y="399"/>
                    <a:pt x="128" y="404"/>
                  </a:cubicBezTo>
                  <a:cubicBezTo>
                    <a:pt x="128" y="620"/>
                    <a:pt x="128" y="836"/>
                    <a:pt x="128" y="1052"/>
                  </a:cubicBezTo>
                  <a:cubicBezTo>
                    <a:pt x="128" y="1076"/>
                    <a:pt x="130" y="1078"/>
                    <a:pt x="153" y="1078"/>
                  </a:cubicBezTo>
                  <a:cubicBezTo>
                    <a:pt x="396" y="1078"/>
                    <a:pt x="639" y="1078"/>
                    <a:pt x="882" y="1078"/>
                  </a:cubicBezTo>
                  <a:cubicBezTo>
                    <a:pt x="906" y="1078"/>
                    <a:pt x="908" y="1076"/>
                    <a:pt x="908" y="1052"/>
                  </a:cubicBezTo>
                  <a:cubicBezTo>
                    <a:pt x="908" y="991"/>
                    <a:pt x="908" y="930"/>
                    <a:pt x="908" y="869"/>
                  </a:cubicBezTo>
                  <a:cubicBezTo>
                    <a:pt x="908" y="863"/>
                    <a:pt x="910" y="855"/>
                    <a:pt x="914" y="851"/>
                  </a:cubicBezTo>
                  <a:cubicBezTo>
                    <a:pt x="952" y="810"/>
                    <a:pt x="990" y="770"/>
                    <a:pt x="1028" y="729"/>
                  </a:cubicBezTo>
                  <a:cubicBezTo>
                    <a:pt x="1030" y="728"/>
                    <a:pt x="1031" y="727"/>
                    <a:pt x="1035" y="724"/>
                  </a:cubicBezTo>
                  <a:cubicBezTo>
                    <a:pt x="1035" y="730"/>
                    <a:pt x="1036" y="734"/>
                    <a:pt x="1036" y="738"/>
                  </a:cubicBezTo>
                  <a:cubicBezTo>
                    <a:pt x="1036" y="849"/>
                    <a:pt x="1036" y="959"/>
                    <a:pt x="1036" y="1069"/>
                  </a:cubicBezTo>
                  <a:cubicBezTo>
                    <a:pt x="1035" y="1151"/>
                    <a:pt x="981" y="1206"/>
                    <a:pt x="899" y="1206"/>
                  </a:cubicBezTo>
                  <a:cubicBezTo>
                    <a:pt x="643" y="1206"/>
                    <a:pt x="388" y="1206"/>
                    <a:pt x="133" y="1206"/>
                  </a:cubicBezTo>
                  <a:cubicBezTo>
                    <a:pt x="56" y="1206"/>
                    <a:pt x="0" y="1150"/>
                    <a:pt x="0" y="1073"/>
                  </a:cubicBezTo>
                  <a:cubicBezTo>
                    <a:pt x="0" y="821"/>
                    <a:pt x="0" y="568"/>
                    <a:pt x="0" y="316"/>
                  </a:cubicBezTo>
                  <a:cubicBezTo>
                    <a:pt x="0" y="297"/>
                    <a:pt x="6" y="281"/>
                    <a:pt x="19" y="267"/>
                  </a:cubicBezTo>
                  <a:cubicBezTo>
                    <a:pt x="101" y="187"/>
                    <a:pt x="183" y="107"/>
                    <a:pt x="265" y="27"/>
                  </a:cubicBezTo>
                  <a:cubicBezTo>
                    <a:pt x="283" y="9"/>
                    <a:pt x="305" y="0"/>
                    <a:pt x="331" y="0"/>
                  </a:cubicBezTo>
                  <a:cubicBezTo>
                    <a:pt x="521" y="0"/>
                    <a:pt x="712" y="0"/>
                    <a:pt x="902" y="0"/>
                  </a:cubicBezTo>
                  <a:cubicBezTo>
                    <a:pt x="978" y="1"/>
                    <a:pt x="1033" y="53"/>
                    <a:pt x="1036" y="129"/>
                  </a:cubicBezTo>
                  <a:cubicBezTo>
                    <a:pt x="1036" y="155"/>
                    <a:pt x="1036" y="180"/>
                    <a:pt x="1035" y="206"/>
                  </a:cubicBezTo>
                  <a:cubicBezTo>
                    <a:pt x="1035" y="212"/>
                    <a:pt x="1032" y="219"/>
                    <a:pt x="1028" y="224"/>
                  </a:cubicBezTo>
                  <a:cubicBezTo>
                    <a:pt x="999" y="259"/>
                    <a:pt x="970" y="293"/>
                    <a:pt x="942" y="328"/>
                  </a:cubicBezTo>
                  <a:cubicBezTo>
                    <a:pt x="934" y="337"/>
                    <a:pt x="928" y="348"/>
                    <a:pt x="921" y="358"/>
                  </a:cubicBezTo>
                  <a:cubicBezTo>
                    <a:pt x="918" y="362"/>
                    <a:pt x="914" y="365"/>
                    <a:pt x="908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4765" y="2054"/>
              <a:ext cx="1154" cy="1326"/>
            </a:xfrm>
            <a:custGeom>
              <a:avLst/>
              <a:gdLst>
                <a:gd name="T0" fmla="*/ 351 w 488"/>
                <a:gd name="T1" fmla="*/ 0 h 560"/>
                <a:gd name="T2" fmla="*/ 488 w 488"/>
                <a:gd name="T3" fmla="*/ 114 h 560"/>
                <a:gd name="T4" fmla="*/ 431 w 488"/>
                <a:gd name="T5" fmla="*/ 180 h 560"/>
                <a:gd name="T6" fmla="*/ 127 w 488"/>
                <a:gd name="T7" fmla="*/ 490 h 560"/>
                <a:gd name="T8" fmla="*/ 39 w 488"/>
                <a:gd name="T9" fmla="*/ 554 h 560"/>
                <a:gd name="T10" fmla="*/ 5 w 488"/>
                <a:gd name="T11" fmla="*/ 560 h 560"/>
                <a:gd name="T12" fmla="*/ 4 w 488"/>
                <a:gd name="T13" fmla="*/ 526 h 560"/>
                <a:gd name="T14" fmla="*/ 64 w 488"/>
                <a:gd name="T15" fmla="*/ 404 h 560"/>
                <a:gd name="T16" fmla="*/ 347 w 488"/>
                <a:gd name="T17" fmla="*/ 7 h 560"/>
                <a:gd name="T18" fmla="*/ 351 w 488"/>
                <a:gd name="T1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8" h="560">
                  <a:moveTo>
                    <a:pt x="351" y="0"/>
                  </a:moveTo>
                  <a:cubicBezTo>
                    <a:pt x="398" y="39"/>
                    <a:pt x="443" y="76"/>
                    <a:pt x="488" y="114"/>
                  </a:cubicBezTo>
                  <a:cubicBezTo>
                    <a:pt x="469" y="137"/>
                    <a:pt x="450" y="159"/>
                    <a:pt x="431" y="180"/>
                  </a:cubicBezTo>
                  <a:cubicBezTo>
                    <a:pt x="336" y="289"/>
                    <a:pt x="238" y="396"/>
                    <a:pt x="127" y="490"/>
                  </a:cubicBezTo>
                  <a:cubicBezTo>
                    <a:pt x="100" y="514"/>
                    <a:pt x="69" y="534"/>
                    <a:pt x="39" y="554"/>
                  </a:cubicBezTo>
                  <a:cubicBezTo>
                    <a:pt x="30" y="560"/>
                    <a:pt x="17" y="558"/>
                    <a:pt x="5" y="560"/>
                  </a:cubicBezTo>
                  <a:cubicBezTo>
                    <a:pt x="5" y="549"/>
                    <a:pt x="0" y="536"/>
                    <a:pt x="4" y="526"/>
                  </a:cubicBezTo>
                  <a:cubicBezTo>
                    <a:pt x="23" y="485"/>
                    <a:pt x="41" y="443"/>
                    <a:pt x="64" y="404"/>
                  </a:cubicBezTo>
                  <a:cubicBezTo>
                    <a:pt x="147" y="264"/>
                    <a:pt x="245" y="134"/>
                    <a:pt x="347" y="7"/>
                  </a:cubicBezTo>
                  <a:cubicBezTo>
                    <a:pt x="348" y="5"/>
                    <a:pt x="349" y="3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5678" y="1335"/>
              <a:ext cx="816" cy="894"/>
            </a:xfrm>
            <a:custGeom>
              <a:avLst/>
              <a:gdLst>
                <a:gd name="T0" fmla="*/ 139 w 345"/>
                <a:gd name="T1" fmla="*/ 378 h 378"/>
                <a:gd name="T2" fmla="*/ 0 w 345"/>
                <a:gd name="T3" fmla="*/ 264 h 378"/>
                <a:gd name="T4" fmla="*/ 19 w 345"/>
                <a:gd name="T5" fmla="*/ 240 h 378"/>
                <a:gd name="T6" fmla="*/ 183 w 345"/>
                <a:gd name="T7" fmla="*/ 54 h 378"/>
                <a:gd name="T8" fmla="*/ 231 w 345"/>
                <a:gd name="T9" fmla="*/ 17 h 378"/>
                <a:gd name="T10" fmla="*/ 308 w 345"/>
                <a:gd name="T11" fmla="*/ 26 h 378"/>
                <a:gd name="T12" fmla="*/ 334 w 345"/>
                <a:gd name="T13" fmla="*/ 103 h 378"/>
                <a:gd name="T14" fmla="*/ 312 w 345"/>
                <a:gd name="T15" fmla="*/ 150 h 378"/>
                <a:gd name="T16" fmla="*/ 139 w 345"/>
                <a:gd name="T17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78">
                  <a:moveTo>
                    <a:pt x="139" y="378"/>
                  </a:moveTo>
                  <a:cubicBezTo>
                    <a:pt x="90" y="338"/>
                    <a:pt x="46" y="301"/>
                    <a:pt x="0" y="264"/>
                  </a:cubicBezTo>
                  <a:cubicBezTo>
                    <a:pt x="7" y="255"/>
                    <a:pt x="13" y="247"/>
                    <a:pt x="19" y="240"/>
                  </a:cubicBezTo>
                  <a:cubicBezTo>
                    <a:pt x="74" y="178"/>
                    <a:pt x="128" y="115"/>
                    <a:pt x="183" y="54"/>
                  </a:cubicBezTo>
                  <a:cubicBezTo>
                    <a:pt x="196" y="39"/>
                    <a:pt x="214" y="27"/>
                    <a:pt x="231" y="17"/>
                  </a:cubicBezTo>
                  <a:cubicBezTo>
                    <a:pt x="259" y="0"/>
                    <a:pt x="280" y="4"/>
                    <a:pt x="308" y="26"/>
                  </a:cubicBezTo>
                  <a:cubicBezTo>
                    <a:pt x="336" y="50"/>
                    <a:pt x="345" y="73"/>
                    <a:pt x="334" y="103"/>
                  </a:cubicBezTo>
                  <a:cubicBezTo>
                    <a:pt x="328" y="119"/>
                    <a:pt x="322" y="136"/>
                    <a:pt x="312" y="150"/>
                  </a:cubicBezTo>
                  <a:cubicBezTo>
                    <a:pt x="255" y="226"/>
                    <a:pt x="197" y="301"/>
                    <a:pt x="139" y="3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948" y="2168"/>
              <a:ext cx="1221" cy="199"/>
            </a:xfrm>
            <a:custGeom>
              <a:avLst/>
              <a:gdLst>
                <a:gd name="T0" fmla="*/ 257 w 516"/>
                <a:gd name="T1" fmla="*/ 0 h 84"/>
                <a:gd name="T2" fmla="*/ 496 w 516"/>
                <a:gd name="T3" fmla="*/ 0 h 84"/>
                <a:gd name="T4" fmla="*/ 516 w 516"/>
                <a:gd name="T5" fmla="*/ 19 h 84"/>
                <a:gd name="T6" fmla="*/ 516 w 516"/>
                <a:gd name="T7" fmla="*/ 49 h 84"/>
                <a:gd name="T8" fmla="*/ 481 w 516"/>
                <a:gd name="T9" fmla="*/ 84 h 84"/>
                <a:gd name="T10" fmla="*/ 23 w 516"/>
                <a:gd name="T11" fmla="*/ 84 h 84"/>
                <a:gd name="T12" fmla="*/ 0 w 516"/>
                <a:gd name="T13" fmla="*/ 61 h 84"/>
                <a:gd name="T14" fmla="*/ 0 w 516"/>
                <a:gd name="T15" fmla="*/ 22 h 84"/>
                <a:gd name="T16" fmla="*/ 22 w 516"/>
                <a:gd name="T17" fmla="*/ 0 h 84"/>
                <a:gd name="T18" fmla="*/ 257 w 516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6" h="84">
                  <a:moveTo>
                    <a:pt x="257" y="0"/>
                  </a:moveTo>
                  <a:cubicBezTo>
                    <a:pt x="337" y="0"/>
                    <a:pt x="416" y="0"/>
                    <a:pt x="496" y="0"/>
                  </a:cubicBezTo>
                  <a:cubicBezTo>
                    <a:pt x="515" y="0"/>
                    <a:pt x="516" y="1"/>
                    <a:pt x="516" y="19"/>
                  </a:cubicBezTo>
                  <a:cubicBezTo>
                    <a:pt x="516" y="29"/>
                    <a:pt x="516" y="39"/>
                    <a:pt x="516" y="49"/>
                  </a:cubicBezTo>
                  <a:cubicBezTo>
                    <a:pt x="516" y="71"/>
                    <a:pt x="503" y="84"/>
                    <a:pt x="481" y="84"/>
                  </a:cubicBezTo>
                  <a:cubicBezTo>
                    <a:pt x="329" y="84"/>
                    <a:pt x="176" y="84"/>
                    <a:pt x="23" y="84"/>
                  </a:cubicBezTo>
                  <a:cubicBezTo>
                    <a:pt x="0" y="84"/>
                    <a:pt x="0" y="83"/>
                    <a:pt x="0" y="61"/>
                  </a:cubicBezTo>
                  <a:cubicBezTo>
                    <a:pt x="0" y="48"/>
                    <a:pt x="0" y="35"/>
                    <a:pt x="0" y="22"/>
                  </a:cubicBezTo>
                  <a:cubicBezTo>
                    <a:pt x="0" y="0"/>
                    <a:pt x="0" y="0"/>
                    <a:pt x="22" y="0"/>
                  </a:cubicBezTo>
                  <a:cubicBezTo>
                    <a:pt x="100" y="0"/>
                    <a:pt x="179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3946" y="2575"/>
              <a:ext cx="1029" cy="201"/>
            </a:xfrm>
            <a:custGeom>
              <a:avLst/>
              <a:gdLst>
                <a:gd name="T0" fmla="*/ 435 w 435"/>
                <a:gd name="T1" fmla="*/ 0 h 85"/>
                <a:gd name="T2" fmla="*/ 382 w 435"/>
                <a:gd name="T3" fmla="*/ 80 h 85"/>
                <a:gd name="T4" fmla="*/ 371 w 435"/>
                <a:gd name="T5" fmla="*/ 84 h 85"/>
                <a:gd name="T6" fmla="*/ 15 w 435"/>
                <a:gd name="T7" fmla="*/ 85 h 85"/>
                <a:gd name="T8" fmla="*/ 1 w 435"/>
                <a:gd name="T9" fmla="*/ 69 h 85"/>
                <a:gd name="T10" fmla="*/ 0 w 435"/>
                <a:gd name="T11" fmla="*/ 18 h 85"/>
                <a:gd name="T12" fmla="*/ 19 w 435"/>
                <a:gd name="T13" fmla="*/ 0 h 85"/>
                <a:gd name="T14" fmla="*/ 190 w 435"/>
                <a:gd name="T15" fmla="*/ 0 h 85"/>
                <a:gd name="T16" fmla="*/ 415 w 435"/>
                <a:gd name="T17" fmla="*/ 0 h 85"/>
                <a:gd name="T18" fmla="*/ 435 w 435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5" h="85">
                  <a:moveTo>
                    <a:pt x="435" y="0"/>
                  </a:moveTo>
                  <a:cubicBezTo>
                    <a:pt x="417" y="29"/>
                    <a:pt x="400" y="55"/>
                    <a:pt x="382" y="80"/>
                  </a:cubicBezTo>
                  <a:cubicBezTo>
                    <a:pt x="380" y="83"/>
                    <a:pt x="375" y="84"/>
                    <a:pt x="371" y="84"/>
                  </a:cubicBezTo>
                  <a:cubicBezTo>
                    <a:pt x="252" y="85"/>
                    <a:pt x="134" y="84"/>
                    <a:pt x="15" y="85"/>
                  </a:cubicBezTo>
                  <a:cubicBezTo>
                    <a:pt x="4" y="85"/>
                    <a:pt x="0" y="80"/>
                    <a:pt x="1" y="69"/>
                  </a:cubicBezTo>
                  <a:cubicBezTo>
                    <a:pt x="1" y="52"/>
                    <a:pt x="1" y="35"/>
                    <a:pt x="0" y="18"/>
                  </a:cubicBezTo>
                  <a:cubicBezTo>
                    <a:pt x="0" y="4"/>
                    <a:pt x="6" y="0"/>
                    <a:pt x="19" y="0"/>
                  </a:cubicBezTo>
                  <a:cubicBezTo>
                    <a:pt x="76" y="0"/>
                    <a:pt x="133" y="0"/>
                    <a:pt x="190" y="0"/>
                  </a:cubicBezTo>
                  <a:cubicBezTo>
                    <a:pt x="265" y="0"/>
                    <a:pt x="340" y="0"/>
                    <a:pt x="415" y="0"/>
                  </a:cubicBezTo>
                  <a:cubicBezTo>
                    <a:pt x="421" y="0"/>
                    <a:pt x="426" y="0"/>
                    <a:pt x="4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3930" y="2963"/>
              <a:ext cx="730" cy="438"/>
            </a:xfrm>
            <a:custGeom>
              <a:avLst/>
              <a:gdLst>
                <a:gd name="T0" fmla="*/ 286 w 309"/>
                <a:gd name="T1" fmla="*/ 148 h 185"/>
                <a:gd name="T2" fmla="*/ 283 w 309"/>
                <a:gd name="T3" fmla="*/ 148 h 185"/>
                <a:gd name="T4" fmla="*/ 234 w 309"/>
                <a:gd name="T5" fmla="*/ 153 h 185"/>
                <a:gd name="T6" fmla="*/ 214 w 309"/>
                <a:gd name="T7" fmla="*/ 169 h 185"/>
                <a:gd name="T8" fmla="*/ 156 w 309"/>
                <a:gd name="T9" fmla="*/ 164 h 185"/>
                <a:gd name="T10" fmla="*/ 105 w 309"/>
                <a:gd name="T11" fmla="*/ 110 h 185"/>
                <a:gd name="T12" fmla="*/ 80 w 309"/>
                <a:gd name="T13" fmla="*/ 157 h 185"/>
                <a:gd name="T14" fmla="*/ 38 w 309"/>
                <a:gd name="T15" fmla="*/ 178 h 185"/>
                <a:gd name="T16" fmla="*/ 11 w 309"/>
                <a:gd name="T17" fmla="*/ 126 h 185"/>
                <a:gd name="T18" fmla="*/ 64 w 309"/>
                <a:gd name="T19" fmla="*/ 24 h 185"/>
                <a:gd name="T20" fmla="*/ 126 w 309"/>
                <a:gd name="T21" fmla="*/ 21 h 185"/>
                <a:gd name="T22" fmla="*/ 191 w 309"/>
                <a:gd name="T23" fmla="*/ 90 h 185"/>
                <a:gd name="T24" fmla="*/ 230 w 309"/>
                <a:gd name="T25" fmla="*/ 60 h 185"/>
                <a:gd name="T26" fmla="*/ 281 w 309"/>
                <a:gd name="T27" fmla="*/ 58 h 185"/>
                <a:gd name="T28" fmla="*/ 309 w 309"/>
                <a:gd name="T29" fmla="*/ 76 h 185"/>
                <a:gd name="T30" fmla="*/ 286 w 309"/>
                <a:gd name="T31" fmla="*/ 14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9" h="185">
                  <a:moveTo>
                    <a:pt x="286" y="148"/>
                  </a:moveTo>
                  <a:cubicBezTo>
                    <a:pt x="284" y="148"/>
                    <a:pt x="284" y="148"/>
                    <a:pt x="283" y="148"/>
                  </a:cubicBezTo>
                  <a:cubicBezTo>
                    <a:pt x="265" y="131"/>
                    <a:pt x="249" y="137"/>
                    <a:pt x="234" y="153"/>
                  </a:cubicBezTo>
                  <a:cubicBezTo>
                    <a:pt x="228" y="159"/>
                    <a:pt x="221" y="164"/>
                    <a:pt x="214" y="169"/>
                  </a:cubicBezTo>
                  <a:cubicBezTo>
                    <a:pt x="193" y="185"/>
                    <a:pt x="174" y="183"/>
                    <a:pt x="156" y="164"/>
                  </a:cubicBezTo>
                  <a:cubicBezTo>
                    <a:pt x="139" y="147"/>
                    <a:pt x="123" y="129"/>
                    <a:pt x="105" y="110"/>
                  </a:cubicBezTo>
                  <a:cubicBezTo>
                    <a:pt x="96" y="126"/>
                    <a:pt x="88" y="142"/>
                    <a:pt x="80" y="157"/>
                  </a:cubicBezTo>
                  <a:cubicBezTo>
                    <a:pt x="71" y="174"/>
                    <a:pt x="55" y="181"/>
                    <a:pt x="38" y="178"/>
                  </a:cubicBezTo>
                  <a:cubicBezTo>
                    <a:pt x="14" y="174"/>
                    <a:pt x="0" y="149"/>
                    <a:pt x="11" y="126"/>
                  </a:cubicBezTo>
                  <a:cubicBezTo>
                    <a:pt x="28" y="92"/>
                    <a:pt x="45" y="57"/>
                    <a:pt x="64" y="24"/>
                  </a:cubicBezTo>
                  <a:cubicBezTo>
                    <a:pt x="77" y="0"/>
                    <a:pt x="107" y="0"/>
                    <a:pt x="126" y="21"/>
                  </a:cubicBezTo>
                  <a:cubicBezTo>
                    <a:pt x="148" y="43"/>
                    <a:pt x="169" y="66"/>
                    <a:pt x="191" y="90"/>
                  </a:cubicBezTo>
                  <a:cubicBezTo>
                    <a:pt x="204" y="80"/>
                    <a:pt x="217" y="70"/>
                    <a:pt x="230" y="60"/>
                  </a:cubicBezTo>
                  <a:cubicBezTo>
                    <a:pt x="247" y="47"/>
                    <a:pt x="262" y="46"/>
                    <a:pt x="281" y="58"/>
                  </a:cubicBezTo>
                  <a:cubicBezTo>
                    <a:pt x="291" y="64"/>
                    <a:pt x="300" y="70"/>
                    <a:pt x="309" y="76"/>
                  </a:cubicBezTo>
                  <a:cubicBezTo>
                    <a:pt x="301" y="100"/>
                    <a:pt x="294" y="124"/>
                    <a:pt x="286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919" y="1754"/>
              <a:ext cx="681" cy="816"/>
            </a:xfrm>
            <a:custGeom>
              <a:avLst/>
              <a:gdLst>
                <a:gd name="T0" fmla="*/ 288 w 288"/>
                <a:gd name="T1" fmla="*/ 37 h 345"/>
                <a:gd name="T2" fmla="*/ 280 w 288"/>
                <a:gd name="T3" fmla="*/ 52 h 345"/>
                <a:gd name="T4" fmla="*/ 118 w 288"/>
                <a:gd name="T5" fmla="*/ 260 h 345"/>
                <a:gd name="T6" fmla="*/ 57 w 288"/>
                <a:gd name="T7" fmla="*/ 326 h 345"/>
                <a:gd name="T8" fmla="*/ 24 w 288"/>
                <a:gd name="T9" fmla="*/ 343 h 345"/>
                <a:gd name="T10" fmla="*/ 3 w 288"/>
                <a:gd name="T11" fmla="*/ 338 h 345"/>
                <a:gd name="T12" fmla="*/ 3 w 288"/>
                <a:gd name="T13" fmla="*/ 314 h 345"/>
                <a:gd name="T14" fmla="*/ 44 w 288"/>
                <a:gd name="T15" fmla="*/ 262 h 345"/>
                <a:gd name="T16" fmla="*/ 210 w 288"/>
                <a:gd name="T17" fmla="*/ 53 h 345"/>
                <a:gd name="T18" fmla="*/ 236 w 288"/>
                <a:gd name="T19" fmla="*/ 15 h 345"/>
                <a:gd name="T20" fmla="*/ 263 w 288"/>
                <a:gd name="T21" fmla="*/ 4 h 345"/>
                <a:gd name="T22" fmla="*/ 288 w 288"/>
                <a:gd name="T23" fmla="*/ 3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345">
                  <a:moveTo>
                    <a:pt x="288" y="37"/>
                  </a:moveTo>
                  <a:cubicBezTo>
                    <a:pt x="286" y="40"/>
                    <a:pt x="284" y="46"/>
                    <a:pt x="280" y="52"/>
                  </a:cubicBezTo>
                  <a:cubicBezTo>
                    <a:pt x="226" y="121"/>
                    <a:pt x="172" y="191"/>
                    <a:pt x="118" y="260"/>
                  </a:cubicBezTo>
                  <a:cubicBezTo>
                    <a:pt x="99" y="283"/>
                    <a:pt x="78" y="305"/>
                    <a:pt x="57" y="326"/>
                  </a:cubicBezTo>
                  <a:cubicBezTo>
                    <a:pt x="48" y="334"/>
                    <a:pt x="36" y="339"/>
                    <a:pt x="24" y="343"/>
                  </a:cubicBezTo>
                  <a:cubicBezTo>
                    <a:pt x="18" y="345"/>
                    <a:pt x="6" y="343"/>
                    <a:pt x="3" y="338"/>
                  </a:cubicBezTo>
                  <a:cubicBezTo>
                    <a:pt x="0" y="332"/>
                    <a:pt x="0" y="320"/>
                    <a:pt x="3" y="314"/>
                  </a:cubicBezTo>
                  <a:cubicBezTo>
                    <a:pt x="15" y="296"/>
                    <a:pt x="30" y="279"/>
                    <a:pt x="44" y="262"/>
                  </a:cubicBezTo>
                  <a:cubicBezTo>
                    <a:pt x="99" y="192"/>
                    <a:pt x="154" y="123"/>
                    <a:pt x="210" y="53"/>
                  </a:cubicBezTo>
                  <a:cubicBezTo>
                    <a:pt x="219" y="41"/>
                    <a:pt x="228" y="28"/>
                    <a:pt x="236" y="15"/>
                  </a:cubicBezTo>
                  <a:cubicBezTo>
                    <a:pt x="243" y="5"/>
                    <a:pt x="251" y="0"/>
                    <a:pt x="263" y="4"/>
                  </a:cubicBezTo>
                  <a:cubicBezTo>
                    <a:pt x="275" y="7"/>
                    <a:pt x="288" y="23"/>
                    <a:pt x="28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4559" y="1555"/>
              <a:ext cx="610" cy="199"/>
            </a:xfrm>
            <a:custGeom>
              <a:avLst/>
              <a:gdLst>
                <a:gd name="T0" fmla="*/ 129 w 258"/>
                <a:gd name="T1" fmla="*/ 84 h 84"/>
                <a:gd name="T2" fmla="*/ 18 w 258"/>
                <a:gd name="T3" fmla="*/ 84 h 84"/>
                <a:gd name="T4" fmla="*/ 0 w 258"/>
                <a:gd name="T5" fmla="*/ 66 h 84"/>
                <a:gd name="T6" fmla="*/ 0 w 258"/>
                <a:gd name="T7" fmla="*/ 16 h 84"/>
                <a:gd name="T8" fmla="*/ 15 w 258"/>
                <a:gd name="T9" fmla="*/ 0 h 84"/>
                <a:gd name="T10" fmla="*/ 243 w 258"/>
                <a:gd name="T11" fmla="*/ 0 h 84"/>
                <a:gd name="T12" fmla="*/ 258 w 258"/>
                <a:gd name="T13" fmla="*/ 15 h 84"/>
                <a:gd name="T14" fmla="*/ 258 w 258"/>
                <a:gd name="T15" fmla="*/ 68 h 84"/>
                <a:gd name="T16" fmla="*/ 241 w 258"/>
                <a:gd name="T17" fmla="*/ 84 h 84"/>
                <a:gd name="T18" fmla="*/ 129 w 258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84">
                  <a:moveTo>
                    <a:pt x="129" y="84"/>
                  </a:moveTo>
                  <a:cubicBezTo>
                    <a:pt x="92" y="84"/>
                    <a:pt x="55" y="83"/>
                    <a:pt x="18" y="84"/>
                  </a:cubicBezTo>
                  <a:cubicBezTo>
                    <a:pt x="5" y="84"/>
                    <a:pt x="0" y="79"/>
                    <a:pt x="0" y="66"/>
                  </a:cubicBezTo>
                  <a:cubicBezTo>
                    <a:pt x="1" y="50"/>
                    <a:pt x="1" y="33"/>
                    <a:pt x="0" y="16"/>
                  </a:cubicBezTo>
                  <a:cubicBezTo>
                    <a:pt x="0" y="5"/>
                    <a:pt x="4" y="0"/>
                    <a:pt x="15" y="0"/>
                  </a:cubicBezTo>
                  <a:cubicBezTo>
                    <a:pt x="91" y="0"/>
                    <a:pt x="167" y="0"/>
                    <a:pt x="243" y="0"/>
                  </a:cubicBezTo>
                  <a:cubicBezTo>
                    <a:pt x="254" y="0"/>
                    <a:pt x="258" y="4"/>
                    <a:pt x="258" y="15"/>
                  </a:cubicBezTo>
                  <a:cubicBezTo>
                    <a:pt x="257" y="33"/>
                    <a:pt x="257" y="50"/>
                    <a:pt x="258" y="68"/>
                  </a:cubicBezTo>
                  <a:cubicBezTo>
                    <a:pt x="258" y="80"/>
                    <a:pt x="253" y="84"/>
                    <a:pt x="241" y="84"/>
                  </a:cubicBezTo>
                  <a:cubicBezTo>
                    <a:pt x="203" y="84"/>
                    <a:pt x="166" y="84"/>
                    <a:pt x="12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61"/>
          <p:cNvGrpSpPr/>
          <p:nvPr/>
        </p:nvGrpSpPr>
        <p:grpSpPr>
          <a:xfrm>
            <a:off x="5287804" y="1892300"/>
            <a:ext cx="221360" cy="3708400"/>
            <a:chOff x="3615799" y="1892300"/>
            <a:chExt cx="221360" cy="3708400"/>
          </a:xfrm>
          <a:solidFill>
            <a:srgbClr val="FFFFFF"/>
          </a:solidFill>
        </p:grpSpPr>
        <p:cxnSp>
          <p:nvCxnSpPr>
            <p:cNvPr id="79" name="直接连接符 41"/>
            <p:cNvCxnSpPr/>
            <p:nvPr/>
          </p:nvCxnSpPr>
          <p:spPr>
            <a:xfrm>
              <a:off x="3726479" y="1892300"/>
              <a:ext cx="0" cy="37084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/>
            <p:cNvSpPr/>
            <p:nvPr/>
          </p:nvSpPr>
          <p:spPr>
            <a:xfrm>
              <a:off x="3615799" y="4649591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615799" y="2622105"/>
              <a:ext cx="221360" cy="22136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694948" y="1650445"/>
            <a:ext cx="5970872" cy="419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320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实习期虽然只有一年，但收获颇丰。不仅在大学期间学习的知识在这次实习中得到了较好的应用，而且在提高专业水平的同时，其他方面的收获也是非常大的，学到了许多学校里所学不到的经验与教训。作为一名即将走出校园的大学生，这次的毕业实习无疑成为了我踏入社会前的一个很好的试炼，为我今后更好地投入工作指明了方向</a:t>
            </a:r>
            <a:r>
              <a:rPr lang="zh-CN" altLang="en-US" sz="2000" dirty="0" smtClean="0">
                <a:solidFill>
                  <a:schemeClr val="bg1"/>
                </a:solidFill>
              </a:rPr>
              <a:t>。首先</a:t>
            </a:r>
            <a:r>
              <a:rPr lang="zh-CN" altLang="en-US" sz="2000" dirty="0">
                <a:solidFill>
                  <a:schemeClr val="bg1"/>
                </a:solidFill>
              </a:rPr>
              <a:t>，让我意识到理论知识与实践的差距。其次，我学会工作中应具有高度的责任心。</a:t>
            </a:r>
            <a:r>
              <a:rPr lang="zh-CN" altLang="en-US" sz="2000" dirty="0" smtClean="0">
                <a:solidFill>
                  <a:schemeClr val="bg1"/>
                </a:solidFill>
              </a:rPr>
              <a:t>最后我</a:t>
            </a:r>
            <a:r>
              <a:rPr lang="zh-CN" altLang="en-US" sz="2000" dirty="0">
                <a:solidFill>
                  <a:schemeClr val="bg1"/>
                </a:solidFill>
              </a:rPr>
              <a:t>学会如何与人相处。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652268" y="215659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26695" y="199101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95258" y="189553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8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77799" y="685014"/>
            <a:ext cx="6277500" cy="66139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indent="432000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Century Gothic"/>
                <a:ea typeface="微软雅黑"/>
              </a:rPr>
              <a:t>致谢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/>
                <a:ea typeface="微软雅黑"/>
              </a:rPr>
              <a:t>:</a:t>
            </a:r>
            <a:endParaRPr lang="zh-CN" altLang="en-US" sz="2800" b="1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96654" y="6172124"/>
            <a:ext cx="5207000" cy="30655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2434" y="1347866"/>
            <a:ext cx="776608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诚挚</a:t>
            </a:r>
            <a:r>
              <a:rPr lang="zh-CN" altLang="en-US" sz="2000" dirty="0">
                <a:solidFill>
                  <a:schemeClr val="bg1"/>
                </a:solidFill>
              </a:rPr>
              <a:t>的感谢我的指导老师原民民老师，他在忙碌的教学工作中挤出时间来审查、修改我的实习报告。其次感谢教过我的所有老师们，你们严谨细致、一丝不苟的作风一直是我工作、学习中的榜样；他们循循善诱的教导和不拘一格的思路给予我无尽的启迪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感谢三年中陪伴在我身边的同学、朋友，感谢他们为我提出的有益的建议和意见，有了他们的支持、鼓励和帮助，我才能充实的度过了三年的学习生活</a:t>
            </a:r>
            <a:r>
              <a:rPr lang="zh-CN" altLang="en-US" sz="2000" dirty="0" smtClean="0">
                <a:solidFill>
                  <a:schemeClr val="bg1"/>
                </a:solidFill>
              </a:rPr>
              <a:t>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10" y="304524"/>
            <a:ext cx="1280271" cy="16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489395" y="1709361"/>
            <a:ext cx="5214920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42399" y="4819083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42399" y="5340577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83168" y="4834443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闫林山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83168" y="5355937"/>
            <a:ext cx="1614489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19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原民民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2665099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133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0" y="1799776"/>
            <a:ext cx="2213687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0" y="2666303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5511" y="3532830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3" y="4399357"/>
            <a:ext cx="2213689" cy="584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6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2024" y="3158890"/>
            <a:ext cx="5009662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379440" y="197279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2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5760" y="2022338"/>
            <a:ext cx="6277500" cy="378565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indent="432000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公嘉兴佳利电子有限公司成立于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1995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月，专业从事微波介质陶瓷元器件和卫星导航天线、模块、蓝牙模块的研发、生产和销售，产品广泛应用于射频、微波通信领域，主要实现射频、微波信号接收、处理与发送等功能。佳利是微波介质陶瓷材料、微波元件、天线、模块及整机全产业链集成商，以及国内少数具备自主知识产权的低温共烧陶瓷（</a:t>
            </a:r>
            <a:r>
              <a:rPr lang="en-US" altLang="zh-CN" sz="2000" dirty="0">
                <a:solidFill>
                  <a:schemeClr val="bg1"/>
                </a:solidFill>
                <a:ea typeface="微软雅黑"/>
              </a:rPr>
              <a:t>LTCC</a:t>
            </a:r>
            <a:r>
              <a:rPr lang="zh-CN" altLang="en-US" sz="2000" dirty="0">
                <a:solidFill>
                  <a:schemeClr val="bg1"/>
                </a:solidFill>
                <a:ea typeface="微软雅黑"/>
              </a:rPr>
              <a:t>）材料制备工艺技术并实现规模化生产的</a:t>
            </a:r>
            <a:r>
              <a:rPr lang="zh-CN" altLang="en-US" sz="2000" dirty="0" smtClean="0">
                <a:solidFill>
                  <a:schemeClr val="bg1"/>
                </a:solidFill>
                <a:ea typeface="微软雅黑"/>
              </a:rPr>
              <a:t>企业。</a:t>
            </a:r>
            <a:endParaRPr lang="zh-CN" altLang="en-US" sz="20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9755" y="1140862"/>
            <a:ext cx="1439862" cy="285308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778531" y="4507900"/>
            <a:ext cx="1439862" cy="221599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HK" sz="13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HK" altLang="en-US" sz="13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96654" y="6172124"/>
            <a:ext cx="5207000" cy="306557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347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55954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81556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358256" y="168421"/>
            <a:ext cx="1280392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5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04636" y="182563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rgbClr val="1F49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9973" y="166024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2095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407326" y="206887"/>
            <a:ext cx="1280392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单位介绍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2024" y="3158890"/>
            <a:ext cx="5009662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418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6"/>
          <p:cNvCxnSpPr/>
          <p:nvPr/>
        </p:nvCxnSpPr>
        <p:spPr>
          <a:xfrm>
            <a:off x="5610558" y="1989139"/>
            <a:ext cx="0" cy="298767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000036" y="2056661"/>
            <a:ext cx="5765866" cy="2339100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indent="457200"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、在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</a:rPr>
              <a:t>实习过程中，我主要从事生产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电子元件</a:t>
            </a:r>
            <a:endParaRPr lang="en-US" altLang="zh-CN" sz="2000" dirty="0" smtClean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对机器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</a:rPr>
              <a:t>进行剪角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操作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spcBef>
                <a:spcPts val="1200"/>
              </a:spcBef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、在</a:t>
            </a: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</a:rPr>
              <a:t>流水线上组装产品或者检测产品的质量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</a:rPr>
              <a:t>。</a:t>
            </a:r>
            <a:endParaRPr lang="zh-CN" altLang="en-US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6740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75" y="189553"/>
            <a:ext cx="1280271" cy="3292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72" y="181357"/>
            <a:ext cx="1292464" cy="32921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49973" y="166024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22095" y="166025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实习总结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8" y="1681130"/>
            <a:ext cx="4576694" cy="38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8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33"/>
          <p:cNvCxnSpPr/>
          <p:nvPr/>
        </p:nvCxnSpPr>
        <p:spPr>
          <a:xfrm>
            <a:off x="8201310" y="221783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等腰三角形 66"/>
          <p:cNvSpPr/>
          <p:nvPr/>
        </p:nvSpPr>
        <p:spPr>
          <a:xfrm rot="5400000">
            <a:off x="3035975" y="1662704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等腰三角形 67"/>
          <p:cNvSpPr/>
          <p:nvPr/>
        </p:nvSpPr>
        <p:spPr>
          <a:xfrm rot="5400000">
            <a:off x="5917397" y="1662704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5400000">
            <a:off x="8850790" y="1679075"/>
            <a:ext cx="324104" cy="2794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40"/>
          <p:cNvGrpSpPr/>
          <p:nvPr/>
        </p:nvGrpSpPr>
        <p:grpSpPr>
          <a:xfrm>
            <a:off x="1338700" y="1126830"/>
            <a:ext cx="1352291" cy="1351148"/>
            <a:chOff x="629192" y="2275794"/>
            <a:chExt cx="1352292" cy="1351148"/>
          </a:xfrm>
        </p:grpSpPr>
        <p:grpSp>
          <p:nvGrpSpPr>
            <p:cNvPr id="71" name="组合 20"/>
            <p:cNvGrpSpPr/>
            <p:nvPr/>
          </p:nvGrpSpPr>
          <p:grpSpPr>
            <a:xfrm flipV="1">
              <a:off x="639591" y="2275794"/>
              <a:ext cx="1341893" cy="1351148"/>
              <a:chOff x="3420606" y="2342470"/>
              <a:chExt cx="2383519" cy="2399959"/>
            </a:xfrm>
          </p:grpSpPr>
          <p:sp>
            <p:nvSpPr>
              <p:cNvPr id="74" name="饼形 21"/>
              <p:cNvSpPr/>
              <p:nvPr/>
            </p:nvSpPr>
            <p:spPr>
              <a:xfrm>
                <a:off x="3420606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饼形 2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>
              <a:off x="904201" y="2521971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29192" y="3014938"/>
              <a:ext cx="12320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产品质量检测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44"/>
          <p:cNvGrpSpPr/>
          <p:nvPr/>
        </p:nvGrpSpPr>
        <p:grpSpPr>
          <a:xfrm>
            <a:off x="4030884" y="1138510"/>
            <a:ext cx="1341890" cy="1351148"/>
            <a:chOff x="3028406" y="2336983"/>
            <a:chExt cx="1341891" cy="1351148"/>
          </a:xfrm>
        </p:grpSpPr>
        <p:grpSp>
          <p:nvGrpSpPr>
            <p:cNvPr id="78" name="组合 19"/>
            <p:cNvGrpSpPr/>
            <p:nvPr/>
          </p:nvGrpSpPr>
          <p:grpSpPr>
            <a:xfrm>
              <a:off x="3028406" y="2336983"/>
              <a:ext cx="1341891" cy="1351148"/>
              <a:chOff x="3420609" y="2342470"/>
              <a:chExt cx="2383516" cy="2399959"/>
            </a:xfrm>
          </p:grpSpPr>
          <p:sp>
            <p:nvSpPr>
              <p:cNvPr id="81" name="饼形 16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饼形 18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3292951" y="3091342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拧螺丝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083322" y="2567436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46"/>
          <p:cNvGrpSpPr/>
          <p:nvPr/>
        </p:nvGrpSpPr>
        <p:grpSpPr>
          <a:xfrm>
            <a:off x="6796646" y="1132546"/>
            <a:ext cx="1341890" cy="1351148"/>
            <a:chOff x="5188770" y="2336983"/>
            <a:chExt cx="1341891" cy="1351148"/>
          </a:xfrm>
        </p:grpSpPr>
        <p:grpSp>
          <p:nvGrpSpPr>
            <p:cNvPr id="85" name="组合 30"/>
            <p:cNvGrpSpPr/>
            <p:nvPr/>
          </p:nvGrpSpPr>
          <p:grpSpPr>
            <a:xfrm flipV="1">
              <a:off x="5188770" y="2336983"/>
              <a:ext cx="1341891" cy="1351148"/>
              <a:chOff x="3420609" y="2342470"/>
              <a:chExt cx="2383516" cy="2399959"/>
            </a:xfrm>
          </p:grpSpPr>
          <p:sp>
            <p:nvSpPr>
              <p:cNvPr id="88" name="饼形 31"/>
              <p:cNvSpPr/>
              <p:nvPr/>
            </p:nvSpPr>
            <p:spPr>
              <a:xfrm>
                <a:off x="3420609" y="2359136"/>
                <a:ext cx="2383292" cy="2383293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饼形 32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5453315" y="2583160"/>
              <a:ext cx="812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243686" y="3073930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剪角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45"/>
          <p:cNvGrpSpPr/>
          <p:nvPr/>
        </p:nvGrpSpPr>
        <p:grpSpPr>
          <a:xfrm>
            <a:off x="9833006" y="1133181"/>
            <a:ext cx="1341890" cy="1351148"/>
            <a:chOff x="7100407" y="2336983"/>
            <a:chExt cx="1341891" cy="1351148"/>
          </a:xfrm>
        </p:grpSpPr>
        <p:grpSp>
          <p:nvGrpSpPr>
            <p:cNvPr id="92" name="组合 27"/>
            <p:cNvGrpSpPr/>
            <p:nvPr/>
          </p:nvGrpSpPr>
          <p:grpSpPr>
            <a:xfrm>
              <a:off x="7100407" y="2336983"/>
              <a:ext cx="1341891" cy="1351148"/>
              <a:chOff x="3420609" y="2342470"/>
              <a:chExt cx="2383516" cy="2399959"/>
            </a:xfrm>
          </p:grpSpPr>
          <p:sp>
            <p:nvSpPr>
              <p:cNvPr id="95" name="饼形 28"/>
              <p:cNvSpPr/>
              <p:nvPr/>
            </p:nvSpPr>
            <p:spPr>
              <a:xfrm>
                <a:off x="3420609" y="2359137"/>
                <a:ext cx="2383292" cy="2383292"/>
              </a:xfrm>
              <a:prstGeom prst="pie">
                <a:avLst>
                  <a:gd name="adj1" fmla="val 0"/>
                  <a:gd name="adj2" fmla="val 10735662"/>
                </a:avLst>
              </a:prstGeom>
              <a:solidFill>
                <a:srgbClr val="4F81BD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饼形 29"/>
              <p:cNvSpPr/>
              <p:nvPr/>
            </p:nvSpPr>
            <p:spPr>
              <a:xfrm flipV="1">
                <a:off x="3420833" y="2342470"/>
                <a:ext cx="2383292" cy="2383292"/>
              </a:xfrm>
              <a:prstGeom prst="pie">
                <a:avLst>
                  <a:gd name="adj1" fmla="val 0"/>
                  <a:gd name="adj2" fmla="val 10860741"/>
                </a:avLst>
              </a:prstGeom>
              <a:noFill/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HK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260075" y="3035738"/>
              <a:ext cx="10224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</a:rPr>
                <a:t>电子元器件加工</a:t>
              </a:r>
              <a:endParaRPr lang="zh-HK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7155323" y="2567436"/>
              <a:ext cx="12320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endParaRPr lang="zh-HK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811763" y="2683882"/>
            <a:ext cx="2190577" cy="341631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根据</a:t>
            </a:r>
            <a:r>
              <a:rPr lang="en-US" altLang="zh-CN" sz="1800" dirty="0">
                <a:solidFill>
                  <a:srgbClr val="FFFFFF"/>
                </a:solidFill>
                <a:ea typeface="微软雅黑"/>
              </a:rPr>
              <a:t>《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电子元件质量检验标准</a:t>
            </a:r>
            <a:r>
              <a:rPr lang="en-US" altLang="zh-CN" sz="1800" dirty="0">
                <a:solidFill>
                  <a:srgbClr val="FFFFFF"/>
                </a:solidFill>
                <a:ea typeface="微软雅黑"/>
              </a:rPr>
              <a:t>》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对生产出的产品进行质量监测。所有元件引脚要光亮、无氧化、完好、品牌正确，各元器件误差不能超过</a:t>
            </a:r>
            <a:r>
              <a:rPr lang="en-US" altLang="zh-CN" sz="1800" dirty="0">
                <a:solidFill>
                  <a:srgbClr val="FFFFFF"/>
                </a:solidFill>
                <a:ea typeface="微软雅黑"/>
              </a:rPr>
              <a:t>10</a:t>
            </a:r>
            <a:r>
              <a:rPr lang="en-US" altLang="zh-CN" sz="1800" dirty="0" smtClean="0">
                <a:solidFill>
                  <a:srgbClr val="FFFFFF"/>
                </a:solidFill>
                <a:ea typeface="微软雅黑"/>
              </a:rPr>
              <a:t>%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。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95087" y="2683882"/>
            <a:ext cx="2293305" cy="3831816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把</a:t>
            </a:r>
            <a:r>
              <a:rPr lang="en-US" altLang="zh-CN" sz="1800" dirty="0" err="1">
                <a:solidFill>
                  <a:srgbClr val="FFFFFF"/>
                </a:solidFill>
                <a:ea typeface="微软雅黑"/>
              </a:rPr>
              <a:t>ic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放到散热器上，并且在散热器上涂上导热硅脂，以便有更好的导热性，然后通过电批用螺丝把它们固定在一起，并且不能拧歪，否则会导致插件的工作人员不能及时的完成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工作。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536116" y="2683882"/>
            <a:ext cx="2337025" cy="2535692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把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物料原本的脚给剪到合适的程度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，不能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剪的太长或者太短，不然会被投诉，有时候也会去产线上支援产线</a:t>
            </a:r>
            <a:r>
              <a:rPr lang="zh-CN" altLang="en-US" sz="1800" dirty="0" smtClean="0">
                <a:solidFill>
                  <a:srgbClr val="FFFFFF"/>
                </a:solidFill>
                <a:ea typeface="微软雅黑"/>
              </a:rPr>
              <a:t>插件。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553076" y="2683882"/>
            <a:ext cx="2134860" cy="341631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加工生产手机、电脑、电视机等电子元器件如：手机、电脑、电视机等电子元器件的生产、组装。有生产小米手机、华为手机、</a:t>
            </a:r>
            <a:r>
              <a:rPr lang="en-US" altLang="zh-CN" sz="1800" dirty="0" err="1">
                <a:solidFill>
                  <a:srgbClr val="FFFFFF"/>
                </a:solidFill>
                <a:ea typeface="微软雅黑"/>
              </a:rPr>
              <a:t>htc</a:t>
            </a:r>
            <a:r>
              <a:rPr lang="zh-CN" altLang="en-US" sz="1800" dirty="0">
                <a:solidFill>
                  <a:srgbClr val="FFFFFF"/>
                </a:solidFill>
                <a:ea typeface="微软雅黑"/>
              </a:rPr>
              <a:t>、苹果手机等</a:t>
            </a:r>
            <a:endParaRPr lang="zh-CN" altLang="en-US" sz="18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85" y="189552"/>
            <a:ext cx="1292464" cy="329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746" y="205032"/>
            <a:ext cx="1298561" cy="323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306" y="181958"/>
            <a:ext cx="12193" cy="28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626" y="205686"/>
            <a:ext cx="1292464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1"/>
          <p:cNvGrpSpPr/>
          <p:nvPr/>
        </p:nvGrpSpPr>
        <p:grpSpPr>
          <a:xfrm>
            <a:off x="4360406" y="1808898"/>
            <a:ext cx="3340208" cy="3293103"/>
            <a:chOff x="2939653" y="2055320"/>
            <a:chExt cx="3340208" cy="3293102"/>
          </a:xfrm>
        </p:grpSpPr>
        <p:sp>
          <p:nvSpPr>
            <p:cNvPr id="25" name="饼形 15"/>
            <p:cNvSpPr/>
            <p:nvPr/>
          </p:nvSpPr>
          <p:spPr>
            <a:xfrm>
              <a:off x="3093899" y="2181306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饼形 16"/>
            <p:cNvSpPr/>
            <p:nvPr/>
          </p:nvSpPr>
          <p:spPr>
            <a:xfrm flipV="1">
              <a:off x="3093899" y="2055634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饼形 17"/>
            <p:cNvSpPr/>
            <p:nvPr/>
          </p:nvSpPr>
          <p:spPr>
            <a:xfrm flipH="1">
              <a:off x="2939653" y="2180992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饼形 18"/>
            <p:cNvSpPr/>
            <p:nvPr/>
          </p:nvSpPr>
          <p:spPr>
            <a:xfrm flipH="1" flipV="1">
              <a:off x="2939653" y="2055320"/>
              <a:ext cx="3167118" cy="3167116"/>
            </a:xfrm>
            <a:prstGeom prst="pie">
              <a:avLst>
                <a:gd name="adj1" fmla="val 0"/>
                <a:gd name="adj2" fmla="val 54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sz="480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775288" y="2867300"/>
              <a:ext cx="1650092" cy="165009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accent1"/>
                  </a:solidFill>
                  <a:ea typeface="微软雅黑" panose="020B0503020204020204" pitchFamily="34" charset="-122"/>
                </a:rPr>
                <a:t>TEXT</a:t>
              </a:r>
              <a:endParaRPr lang="zh-HK" altLang="en-US" sz="2800" b="1" dirty="0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113174" y="2578186"/>
              <a:ext cx="10089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产品质量检测</a:t>
              </a:r>
              <a:endParaRPr lang="zh-HK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266746" y="4246530"/>
              <a:ext cx="769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剪角</a:t>
              </a:r>
              <a:endParaRPr lang="zh-HK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069455" y="4151704"/>
              <a:ext cx="12104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电子元器件加工</a:t>
              </a:r>
              <a:endParaRPr lang="zh-HK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153718" y="2622048"/>
              <a:ext cx="7692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拧螺丝</a:t>
              </a:r>
              <a:endParaRPr lang="en-US" altLang="zh-CN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906536" y="2218869"/>
            <a:ext cx="2246643" cy="30899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just"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9583" y="1955954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027950" y="1981679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158696" y="4348534"/>
            <a:ext cx="1355204" cy="4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zh-HK" altLang="en-US" sz="1500">
              <a:solidFill>
                <a:srgbClr val="7C2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-18285" b="18377"/>
          <a:stretch/>
        </p:blipFill>
        <p:spPr>
          <a:xfrm>
            <a:off x="747014" y="38393"/>
            <a:ext cx="3566053" cy="297769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1" y="3518128"/>
            <a:ext cx="3532512" cy="31280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7" r="37146" b="34057"/>
          <a:stretch/>
        </p:blipFill>
        <p:spPr>
          <a:xfrm>
            <a:off x="7913138" y="583106"/>
            <a:ext cx="3493583" cy="2538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60"/>
          <a:stretch/>
        </p:blipFill>
        <p:spPr>
          <a:xfrm>
            <a:off x="7933174" y="3556177"/>
            <a:ext cx="3473547" cy="30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65998" y="181511"/>
            <a:ext cx="1295400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zh-HK" altLang="en-US" sz="1200" spc="3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2268" y="215659"/>
            <a:ext cx="1295400" cy="27699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实习过程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18"/>
          <p:cNvCxnSpPr/>
          <p:nvPr/>
        </p:nvCxnSpPr>
        <p:spPr>
          <a:xfrm>
            <a:off x="335738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0"/>
          <p:cNvCxnSpPr/>
          <p:nvPr/>
        </p:nvCxnSpPr>
        <p:spPr>
          <a:xfrm>
            <a:off x="465983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1"/>
          <p:cNvCxnSpPr/>
          <p:nvPr/>
        </p:nvCxnSpPr>
        <p:spPr>
          <a:xfrm>
            <a:off x="6032139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2"/>
          <p:cNvCxnSpPr/>
          <p:nvPr/>
        </p:nvCxnSpPr>
        <p:spPr>
          <a:xfrm>
            <a:off x="7361398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3"/>
          <p:cNvCxnSpPr/>
          <p:nvPr/>
        </p:nvCxnSpPr>
        <p:spPr>
          <a:xfrm>
            <a:off x="875135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92024" y="3158890"/>
            <a:ext cx="5009662" cy="12208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80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实习体会</a:t>
            </a:r>
            <a:endParaRPr lang="en-US" altLang="zh-CN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19764056">
            <a:off x="2958871" y="249573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HK" altLang="en-US"/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45" y="189553"/>
            <a:ext cx="1280271" cy="32921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34" y="195650"/>
            <a:ext cx="1292464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865</Words>
  <Application>Microsoft Office PowerPoint</Application>
  <PresentationFormat>自定义</PresentationFormat>
  <Paragraphs>97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dell</cp:lastModifiedBy>
  <cp:revision>64</cp:revision>
  <dcterms:created xsi:type="dcterms:W3CDTF">2015-07-02T02:13:33Z</dcterms:created>
  <dcterms:modified xsi:type="dcterms:W3CDTF">2019-05-30T05:42:01Z</dcterms:modified>
  <cp:category>PPTS</cp:category>
</cp:coreProperties>
</file>